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9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0B5293"/>
    <a:srgbClr val="0688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25E5076-3810-47DD-B79F-674D7AD40C01}" styleName="Темный стиль 1 -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Темный стиль 1 - акцент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9" autoAdjust="0"/>
    <p:restoredTop sz="94186" autoAdjust="0"/>
  </p:normalViewPr>
  <p:slideViewPr>
    <p:cSldViewPr>
      <p:cViewPr varScale="1">
        <p:scale>
          <a:sx n="74" d="100"/>
          <a:sy n="74" d="100"/>
        </p:scale>
        <p:origin x="-110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0" y="3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3/5/2015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1151947-E8BA-4F13-8B7E-3B9A2EA609FA}" type="datetimeFigureOut">
              <a:rPr lang="en-US" smtClean="0"/>
              <a:t>3/5/2015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7984" y="1515616"/>
            <a:ext cx="2814464" cy="3353544"/>
          </a:xfrm>
        </p:spPr>
        <p:txBody>
          <a:bodyPr>
            <a:noAutofit/>
          </a:bodyPr>
          <a:lstStyle/>
          <a:p>
            <a:pPr algn="l"/>
            <a:r>
              <a:rPr lang="en-US" sz="6000" dirty="0" smtClean="0">
                <a:solidFill>
                  <a:srgbClr val="FF6600"/>
                </a:solidFill>
              </a:rPr>
              <a:t>P</a:t>
            </a:r>
            <a:r>
              <a:rPr lang="en-US" sz="6000" dirty="0" smtClean="0">
                <a:solidFill>
                  <a:schemeClr val="tx1"/>
                </a:solidFill>
              </a:rPr>
              <a:t>ortable</a:t>
            </a:r>
            <a:br>
              <a:rPr lang="en-US" sz="6000" dirty="0" smtClean="0">
                <a:solidFill>
                  <a:schemeClr val="tx1"/>
                </a:solidFill>
              </a:rPr>
            </a:br>
            <a:r>
              <a:rPr lang="en-US" sz="6000" dirty="0" smtClean="0">
                <a:solidFill>
                  <a:srgbClr val="FF6600"/>
                </a:solidFill>
              </a:rPr>
              <a:t>A</a:t>
            </a:r>
            <a:r>
              <a:rPr lang="en-US" sz="6000" dirty="0" smtClean="0">
                <a:solidFill>
                  <a:schemeClr val="tx1"/>
                </a:solidFill>
              </a:rPr>
              <a:t>rduino</a:t>
            </a:r>
            <a:br>
              <a:rPr lang="en-US" sz="6000" dirty="0" smtClean="0">
                <a:solidFill>
                  <a:schemeClr val="tx1"/>
                </a:solidFill>
              </a:rPr>
            </a:br>
            <a:r>
              <a:rPr lang="en-US" sz="6000" dirty="0" smtClean="0">
                <a:solidFill>
                  <a:srgbClr val="FF6600"/>
                </a:solidFill>
              </a:rPr>
              <a:t>B</a:t>
            </a:r>
            <a:r>
              <a:rPr lang="en-US" sz="6000" dirty="0" smtClean="0">
                <a:solidFill>
                  <a:schemeClr val="tx1"/>
                </a:solidFill>
              </a:rPr>
              <a:t>rain</a:t>
            </a:r>
            <a:br>
              <a:rPr lang="en-US" sz="6000" dirty="0" smtClean="0">
                <a:solidFill>
                  <a:schemeClr val="tx1"/>
                </a:solidFill>
              </a:rPr>
            </a:br>
            <a:r>
              <a:rPr lang="en-US" sz="6000" dirty="0" smtClean="0">
                <a:solidFill>
                  <a:srgbClr val="FF6600"/>
                </a:solidFill>
              </a:rPr>
              <a:t>S</a:t>
            </a:r>
            <a:r>
              <a:rPr lang="en-US" sz="6000" dirty="0" smtClean="0">
                <a:solidFill>
                  <a:schemeClr val="tx1"/>
                </a:solidFill>
              </a:rPr>
              <a:t>ystem</a:t>
            </a:r>
            <a:endParaRPr lang="en-US" sz="6000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19" y="1124744"/>
            <a:ext cx="2462261" cy="16561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52" y="4792149"/>
            <a:ext cx="2384197" cy="43705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615601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/>
              <a:t>Минск </a:t>
            </a:r>
            <a:r>
              <a:rPr lang="ru-RU" sz="2000" b="1" dirty="0" smtClean="0"/>
              <a:t>2015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68144" y="5343599"/>
            <a:ext cx="2520280" cy="461665"/>
          </a:xfrm>
          <a:prstGeom prst="rect">
            <a:avLst/>
          </a:prstGeom>
          <a:gradFill>
            <a:gsLst>
              <a:gs pos="0">
                <a:schemeClr val="dk2">
                  <a:tint val="80000"/>
                  <a:satMod val="400000"/>
                </a:schemeClr>
              </a:gs>
              <a:gs pos="2000">
                <a:schemeClr val="dk2">
                  <a:tint val="83000"/>
                  <a:satMod val="320000"/>
                </a:schemeClr>
              </a:gs>
              <a:gs pos="100000">
                <a:schemeClr val="accent1">
                  <a:lumMod val="50000"/>
                  <a:alpha val="63000"/>
                </a:schemeClr>
              </a:gs>
            </a:gsLst>
          </a:gradFill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r"/>
            <a:r>
              <a:rPr lang="ru-RU" sz="2400" dirty="0" smtClean="0"/>
              <a:t>Артём </a:t>
            </a:r>
            <a:r>
              <a:rPr lang="ru-RU" sz="2400" dirty="0" err="1" smtClean="0"/>
              <a:t>Понкратов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52" y="3068960"/>
            <a:ext cx="2384197" cy="151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9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76096"/>
            <a:ext cx="9144000" cy="636680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Пульты игроков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1575440"/>
            <a:ext cx="4680520" cy="2357616"/>
          </a:xfrm>
        </p:spPr>
        <p:txBody>
          <a:bodyPr>
            <a:noAutofit/>
          </a:bodyPr>
          <a:lstStyle/>
          <a:p>
            <a:pPr>
              <a:buClr>
                <a:srgbClr val="FF6600"/>
              </a:buClr>
            </a:pPr>
            <a:r>
              <a:rPr lang="ru-RU" dirty="0" smtClean="0"/>
              <a:t>Корпус </a:t>
            </a:r>
            <a:r>
              <a:rPr lang="en-US" dirty="0" smtClean="0"/>
              <a:t>Z94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Кнопочный переключатель </a:t>
            </a:r>
            <a:r>
              <a:rPr lang="en-US" dirty="0" smtClean="0"/>
              <a:t>DS-320 </a:t>
            </a:r>
            <a:r>
              <a:rPr lang="ru-RU" dirty="0" smtClean="0"/>
              <a:t>без фиксации</a:t>
            </a:r>
          </a:p>
          <a:p>
            <a:pPr>
              <a:buClr>
                <a:srgbClr val="FF6600"/>
              </a:buClr>
            </a:pPr>
            <a:r>
              <a:rPr lang="en-US" dirty="0" smtClean="0"/>
              <a:t>RJ-45 </a:t>
            </a:r>
            <a:r>
              <a:rPr lang="ru-RU" dirty="0" smtClean="0"/>
              <a:t>розетка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Светодиод 5 мм</a:t>
            </a:r>
            <a:endParaRPr lang="en-US" dirty="0"/>
          </a:p>
        </p:txBody>
      </p:sp>
      <p:pic>
        <p:nvPicPr>
          <p:cNvPr id="2050" name="Picture 2" descr="D:\Dropbox\Photos\PABS\2015-01-18 20.15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5" t="11378" r="14595" b="38839"/>
          <a:stretch/>
        </p:blipFill>
        <p:spPr bwMode="auto">
          <a:xfrm>
            <a:off x="5103099" y="4043115"/>
            <a:ext cx="3539456" cy="1492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Dropbox\Photos\PABS\2015-01-25 22.16.26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0" t="29724" r="10625" b="31889"/>
          <a:stretch/>
        </p:blipFill>
        <p:spPr bwMode="auto">
          <a:xfrm>
            <a:off x="4602294" y="5645310"/>
            <a:ext cx="4036133" cy="1103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Dropbox\Photos\PABS\2015-02-01 14.33.2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9" t="13268" r="33999" b="31437"/>
          <a:stretch/>
        </p:blipFill>
        <p:spPr bwMode="auto">
          <a:xfrm>
            <a:off x="5593828" y="1507626"/>
            <a:ext cx="3044599" cy="2424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Dropbox\Photos\PABS\2015-02-02 10.47.07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1" t="9469" r="30829" b="23236"/>
          <a:stretch/>
        </p:blipFill>
        <p:spPr bwMode="auto">
          <a:xfrm>
            <a:off x="1043608" y="3989275"/>
            <a:ext cx="3384376" cy="27520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6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78464"/>
            <a:ext cx="9144000" cy="650336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Соединительный кабель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612896"/>
            <a:ext cx="3401383" cy="2832328"/>
          </a:xfrm>
        </p:spPr>
        <p:txBody>
          <a:bodyPr/>
          <a:lstStyle/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en-US" dirty="0" smtClean="0"/>
              <a:t>RJ-45</a:t>
            </a:r>
            <a:r>
              <a:rPr lang="ru-RU" dirty="0" smtClean="0"/>
              <a:t> вилка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Кабель </a:t>
            </a:r>
            <a:r>
              <a:rPr lang="ru-RU" dirty="0"/>
              <a:t>плоский телефонный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4-жильный </a:t>
            </a:r>
            <a:br>
              <a:rPr lang="ru-RU" dirty="0" smtClean="0"/>
            </a:br>
            <a:r>
              <a:rPr lang="ru-RU" dirty="0" smtClean="0"/>
              <a:t>TWT-TEL4</a:t>
            </a:r>
            <a:endParaRPr lang="ru-RU" dirty="0"/>
          </a:p>
        </p:txBody>
      </p:sp>
      <p:pic>
        <p:nvPicPr>
          <p:cNvPr id="4098" name="Picture 2" descr="D:\Dropbox\Photos\PABS\2015-02-20 09.56.1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7" t="13843" r="19344"/>
          <a:stretch/>
        </p:blipFill>
        <p:spPr bwMode="auto">
          <a:xfrm>
            <a:off x="3652903" y="2204864"/>
            <a:ext cx="5286830" cy="3456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776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34448"/>
            <a:ext cx="9144000" cy="650336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Схема подавления 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дребезга 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кнопок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704176"/>
            <a:ext cx="5184576" cy="4389120"/>
          </a:xfrm>
        </p:spPr>
        <p:txBody>
          <a:bodyPr>
            <a:normAutofit/>
          </a:bodyPr>
          <a:lstStyle/>
          <a:p>
            <a:pPr>
              <a:buClr>
                <a:srgbClr val="FF6600"/>
              </a:buClr>
            </a:pPr>
            <a:r>
              <a:rPr lang="ru-RU" sz="2500" dirty="0" smtClean="0"/>
              <a:t>Резистор 10 кОм</a:t>
            </a:r>
          </a:p>
          <a:p>
            <a:pPr>
              <a:buClr>
                <a:srgbClr val="FF6600"/>
              </a:buClr>
            </a:pPr>
            <a:r>
              <a:rPr lang="ru-RU" sz="2500" dirty="0" smtClean="0"/>
              <a:t>Конденсатор 1 мкФ</a:t>
            </a:r>
          </a:p>
          <a:p>
            <a:pPr>
              <a:buClr>
                <a:srgbClr val="FF6600"/>
              </a:buClr>
            </a:pPr>
            <a:r>
              <a:rPr lang="ru-RU" sz="2500" dirty="0" smtClean="0"/>
              <a:t>Диод 1А</a:t>
            </a:r>
          </a:p>
          <a:p>
            <a:pPr>
              <a:buClr>
                <a:srgbClr val="FF6600"/>
              </a:buClr>
            </a:pPr>
            <a:r>
              <a:rPr lang="ru-RU" sz="2500" dirty="0" smtClean="0"/>
              <a:t>6 </a:t>
            </a:r>
            <a:r>
              <a:rPr lang="ru-RU" sz="2500" dirty="0" smtClean="0"/>
              <a:t>× </a:t>
            </a:r>
            <a:r>
              <a:rPr lang="ru-RU" sz="2500" dirty="0" smtClean="0"/>
              <a:t>Триггер </a:t>
            </a:r>
            <a:r>
              <a:rPr lang="ru-RU" sz="2500" dirty="0" err="1" smtClean="0"/>
              <a:t>Шмитта</a:t>
            </a:r>
            <a:r>
              <a:rPr lang="ru-RU" sz="2500" dirty="0" smtClean="0"/>
              <a:t> </a:t>
            </a:r>
            <a:r>
              <a:rPr lang="ru-RU" sz="2500" dirty="0" smtClean="0"/>
              <a:t/>
            </a:r>
            <a:br>
              <a:rPr lang="ru-RU" sz="2500" dirty="0" smtClean="0"/>
            </a:br>
            <a:r>
              <a:rPr lang="ru-RU" sz="2500" dirty="0" smtClean="0"/>
              <a:t>с </a:t>
            </a:r>
            <a:r>
              <a:rPr lang="ru-RU" sz="2500" dirty="0" smtClean="0"/>
              <a:t>инвертором в одном корпусе (микросхема </a:t>
            </a:r>
            <a:r>
              <a:rPr lang="en-US" sz="2500" dirty="0" smtClean="0"/>
              <a:t>IN74HC14AN</a:t>
            </a:r>
            <a:r>
              <a:rPr lang="ru-RU" sz="2500" dirty="0" smtClean="0"/>
              <a:t>)</a:t>
            </a:r>
            <a:endParaRPr lang="en-US" sz="2500" dirty="0"/>
          </a:p>
        </p:txBody>
      </p:sp>
      <p:pic>
        <p:nvPicPr>
          <p:cNvPr id="5124" name="Picture 4" descr="D:\Dropbox\Photos\PABS\2015-02-21 19.01.0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8" t="12814" r="22275" b="15024"/>
          <a:stretch/>
        </p:blipFill>
        <p:spPr bwMode="auto">
          <a:xfrm>
            <a:off x="1043608" y="4479042"/>
            <a:ext cx="3168352" cy="2171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4" t="6925" r="8039" b="7955"/>
          <a:stretch/>
        </p:blipFill>
        <p:spPr>
          <a:xfrm>
            <a:off x="5436097" y="1556792"/>
            <a:ext cx="3224225" cy="18108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400772"/>
            <a:ext cx="3224225" cy="17564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7" y="5182691"/>
            <a:ext cx="3224225" cy="154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940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94488"/>
            <a:ext cx="9144000" cy="578328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Двухсегментный цифровой дисплей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347244"/>
            <a:ext cx="4186808" cy="2967608"/>
          </a:xfrm>
        </p:spPr>
        <p:txBody>
          <a:bodyPr/>
          <a:lstStyle/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err="1" smtClean="0"/>
              <a:t>Двухцифровой</a:t>
            </a:r>
            <a:r>
              <a:rPr lang="ru-RU" dirty="0" smtClean="0"/>
              <a:t> </a:t>
            </a:r>
            <a:r>
              <a:rPr lang="ru-RU" dirty="0" err="1" smtClean="0"/>
              <a:t>семисегментный</a:t>
            </a:r>
            <a:r>
              <a:rPr lang="ru-RU" dirty="0" smtClean="0"/>
              <a:t> дисплей </a:t>
            </a:r>
            <a:r>
              <a:rPr lang="en-US" dirty="0" smtClean="0"/>
              <a:t>GND-5622EF</a:t>
            </a:r>
            <a:endParaRPr lang="ru-RU" dirty="0" smtClean="0"/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14 </a:t>
            </a:r>
            <a:r>
              <a:rPr lang="ru-RU" dirty="0" smtClean="0"/>
              <a:t>× </a:t>
            </a:r>
            <a:r>
              <a:rPr lang="ru-RU" dirty="0" smtClean="0"/>
              <a:t>Резистор 500 Ом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2 </a:t>
            </a:r>
            <a:r>
              <a:rPr lang="ru-RU" dirty="0" smtClean="0"/>
              <a:t>× </a:t>
            </a:r>
            <a:r>
              <a:rPr lang="ru-RU" dirty="0" smtClean="0"/>
              <a:t>8-битный сдвиговый регистр </a:t>
            </a:r>
            <a:r>
              <a:rPr lang="en-US" dirty="0" smtClean="0"/>
              <a:t>IN74HC595AN</a:t>
            </a:r>
            <a:endParaRPr lang="en-US" dirty="0"/>
          </a:p>
        </p:txBody>
      </p:sp>
      <p:pic>
        <p:nvPicPr>
          <p:cNvPr id="6146" name="Picture 2" descr="D:\Dropbox\Photos\PABS\2015-02-21 18.59.3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7" t="27964" r="39295" b="32027"/>
          <a:stretch/>
        </p:blipFill>
        <p:spPr bwMode="auto">
          <a:xfrm>
            <a:off x="5234187" y="1844824"/>
            <a:ext cx="3504207" cy="2463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D:\Dropbox\Photos\PABS\2015-02-21 18.59.4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4" t="19301" r="23233" b="10518"/>
          <a:stretch/>
        </p:blipFill>
        <p:spPr bwMode="auto">
          <a:xfrm>
            <a:off x="5234188" y="4149080"/>
            <a:ext cx="3504207" cy="2568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81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45840"/>
            <a:ext cx="9113912" cy="1143000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Светодиодный индикатор активного игрока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131" y="2007488"/>
            <a:ext cx="8056301" cy="1493520"/>
          </a:xfrm>
        </p:spPr>
        <p:txBody>
          <a:bodyPr/>
          <a:lstStyle/>
          <a:p>
            <a:pPr>
              <a:buClr>
                <a:srgbClr val="FF6600"/>
              </a:buClr>
            </a:pPr>
            <a:r>
              <a:rPr lang="ru-RU" dirty="0" smtClean="0"/>
              <a:t>5 </a:t>
            </a:r>
            <a:r>
              <a:rPr lang="ru-RU" dirty="0" smtClean="0"/>
              <a:t>× </a:t>
            </a:r>
            <a:r>
              <a:rPr lang="ru-RU" dirty="0"/>
              <a:t>Резистор 500 Ом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8-битный </a:t>
            </a:r>
            <a:r>
              <a:rPr lang="ru-RU" dirty="0"/>
              <a:t>сдвиговый регистр </a:t>
            </a:r>
            <a:r>
              <a:rPr lang="en-US" dirty="0" smtClean="0"/>
              <a:t>IN74HC595AN</a:t>
            </a:r>
            <a:endParaRPr lang="ru-RU" dirty="0" smtClean="0"/>
          </a:p>
          <a:p>
            <a:pPr>
              <a:buClr>
                <a:srgbClr val="FF6600"/>
              </a:buClr>
            </a:pPr>
            <a:r>
              <a:rPr lang="ru-RU" dirty="0" smtClean="0"/>
              <a:t>5 </a:t>
            </a:r>
            <a:r>
              <a:rPr lang="ru-RU" dirty="0" smtClean="0"/>
              <a:t>× </a:t>
            </a:r>
            <a:r>
              <a:rPr lang="ru-RU" dirty="0" smtClean="0"/>
              <a:t>Светодиод 5мм</a:t>
            </a:r>
            <a:endParaRPr lang="en-US" dirty="0"/>
          </a:p>
          <a:p>
            <a:endParaRPr lang="en-US" dirty="0"/>
          </a:p>
        </p:txBody>
      </p:sp>
      <p:pic>
        <p:nvPicPr>
          <p:cNvPr id="7170" name="Picture 2" descr="D:\Dropbox\Photos\PABS\2015-02-21 19.01.3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55" t="26143" r="18181" b="29274"/>
          <a:stretch/>
        </p:blipFill>
        <p:spPr bwMode="auto">
          <a:xfrm>
            <a:off x="1187624" y="3573016"/>
            <a:ext cx="7012310" cy="3007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270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92696"/>
            <a:ext cx="9144000" cy="650336"/>
          </a:xfrm>
        </p:spPr>
        <p:txBody>
          <a:bodyPr>
            <a:noAutofit/>
          </a:bodyPr>
          <a:lstStyle/>
          <a:p>
            <a:pPr algn="ctr"/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Альфа-тестирование 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системы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315" y="1556792"/>
            <a:ext cx="8229600" cy="3850744"/>
          </a:xfrm>
        </p:spPr>
        <p:txBody>
          <a:bodyPr/>
          <a:lstStyle/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Соединение всех элементов системы на </a:t>
            </a:r>
            <a:r>
              <a:rPr lang="ru-RU" dirty="0" err="1" smtClean="0"/>
              <a:t>беспаечной</a:t>
            </a:r>
            <a:r>
              <a:rPr lang="ru-RU" dirty="0" smtClean="0"/>
              <a:t> макетной плате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Тестирование режимов работы устройства</a:t>
            </a:r>
            <a:endParaRPr lang="en-US" dirty="0"/>
          </a:p>
        </p:txBody>
      </p:sp>
      <p:pic>
        <p:nvPicPr>
          <p:cNvPr id="8195" name="Picture 3" descr="D:\Dropbox\Photos\PABS\2015-03-04 00.03.5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6" t="22761" r="11410" b="17661"/>
          <a:stretch/>
        </p:blipFill>
        <p:spPr bwMode="auto">
          <a:xfrm>
            <a:off x="467544" y="3212976"/>
            <a:ext cx="8196665" cy="3384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098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/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Бета-тестирование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834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34448"/>
            <a:ext cx="9144000" cy="1514432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Аппаратное сравнение 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аналогом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869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36712"/>
            <a:ext cx="9144000" cy="1512168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Программное сравнение 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аналогом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564904"/>
            <a:ext cx="9144000" cy="1080120"/>
          </a:xfrm>
        </p:spPr>
        <p:txBody>
          <a:bodyPr>
            <a:normAutofit/>
          </a:bodyPr>
          <a:lstStyle/>
          <a:p>
            <a:pPr marL="0" indent="0" algn="ctr">
              <a:lnSpc>
                <a:spcPts val="3500"/>
              </a:lnSpc>
              <a:buClr>
                <a:srgbClr val="FF6600"/>
              </a:buClr>
              <a:buNone/>
            </a:pPr>
            <a:r>
              <a:rPr lang="ru-RU" sz="2800" dirty="0" smtClean="0"/>
              <a:t>Проект </a:t>
            </a:r>
            <a:r>
              <a:rPr lang="en-US" sz="2800" b="1" dirty="0" err="1" smtClean="0"/>
              <a:t>Brainuino</a:t>
            </a:r>
            <a:r>
              <a:rPr lang="ru-RU" sz="2800" dirty="0" smtClean="0"/>
              <a:t> Дмитрия </a:t>
            </a:r>
            <a:r>
              <a:rPr lang="ru-RU" sz="2800" dirty="0" err="1" smtClean="0"/>
              <a:t>Михерева</a:t>
            </a:r>
            <a:r>
              <a:rPr lang="ru-RU" sz="2800" dirty="0" smtClean="0"/>
              <a:t> </a:t>
            </a:r>
            <a:r>
              <a:rPr lang="en-US" sz="2800" dirty="0" smtClean="0"/>
              <a:t>https</a:t>
            </a:r>
            <a:r>
              <a:rPr lang="en-US" sz="2800" dirty="0"/>
              <a:t>://github.com/mikhirev/brainuino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27464" y="4005064"/>
            <a:ext cx="91714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 smtClean="0"/>
              <a:t>Наличие экрана, позволяющего выводить 2 </a:t>
            </a:r>
            <a:r>
              <a:rPr lang="ru-RU" sz="2000" dirty="0" smtClean="0"/>
              <a:t>× </a:t>
            </a:r>
            <a:r>
              <a:rPr lang="ru-RU" sz="2000" dirty="0" smtClean="0"/>
              <a:t>16 символов </a:t>
            </a:r>
            <a:r>
              <a:rPr lang="en-US" sz="2000" dirty="0" smtClean="0"/>
              <a:t>ASCII</a:t>
            </a:r>
            <a:endParaRPr lang="ru-RU" sz="2000" dirty="0" smtClean="0"/>
          </a:p>
          <a:p>
            <a:pPr algn="ctr">
              <a:lnSpc>
                <a:spcPct val="150000"/>
              </a:lnSpc>
            </a:pPr>
            <a:r>
              <a:rPr lang="ru-RU" sz="2000" dirty="0" smtClean="0"/>
              <a:t>Поддержка русского и английского языка</a:t>
            </a:r>
            <a:endParaRPr lang="en-US" sz="2000" dirty="0" smtClean="0"/>
          </a:p>
          <a:p>
            <a:pPr algn="ctr">
              <a:lnSpc>
                <a:spcPct val="150000"/>
              </a:lnSpc>
            </a:pPr>
            <a:r>
              <a:rPr lang="ru-RU" sz="2000" dirty="0" smtClean="0"/>
              <a:t>Опрос портов с интервалом в 20 </a:t>
            </a:r>
            <a:r>
              <a:rPr lang="ru-RU" sz="2000" dirty="0" err="1" smtClean="0"/>
              <a:t>мс</a:t>
            </a:r>
            <a:r>
              <a:rPr lang="ru-RU" sz="2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6215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2960" y="1772816"/>
            <a:ext cx="6645424" cy="4389120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  <a:buClr>
                <a:srgbClr val="FF6600"/>
              </a:buClr>
            </a:pPr>
            <a:r>
              <a:rPr lang="ru-RU" sz="2800" dirty="0" smtClean="0"/>
              <a:t>Количество строк кода : </a:t>
            </a:r>
            <a:r>
              <a:rPr lang="en-US" sz="2800" dirty="0" smtClean="0"/>
              <a:t>~1000</a:t>
            </a:r>
          </a:p>
          <a:p>
            <a:pPr>
              <a:spcAft>
                <a:spcPts val="1800"/>
              </a:spcAft>
              <a:buClr>
                <a:srgbClr val="FF6600"/>
              </a:buClr>
            </a:pPr>
            <a:r>
              <a:rPr lang="ru-RU" sz="2800" dirty="0" smtClean="0"/>
              <a:t>Лицензия : </a:t>
            </a:r>
            <a:r>
              <a:rPr lang="en-US" sz="2800" dirty="0" smtClean="0"/>
              <a:t>MIT</a:t>
            </a:r>
          </a:p>
          <a:p>
            <a:pPr>
              <a:spcAft>
                <a:spcPts val="1800"/>
              </a:spcAft>
              <a:buClr>
                <a:srgbClr val="FF6600"/>
              </a:buClr>
            </a:pPr>
            <a:r>
              <a:rPr lang="ru-RU" sz="2800" dirty="0" smtClean="0"/>
              <a:t>Ссылка на исходные данные проекта </a:t>
            </a:r>
            <a:r>
              <a:rPr lang="en-US" sz="2800" dirty="0" smtClean="0"/>
              <a:t>https</a:t>
            </a:r>
            <a:r>
              <a:rPr lang="en-US" sz="2800" dirty="0"/>
              <a:t>://</a:t>
            </a:r>
            <a:r>
              <a:rPr lang="en-US" sz="2800" dirty="0" smtClean="0"/>
              <a:t>github.com/Lipotam/PABS</a:t>
            </a:r>
            <a:endParaRPr lang="ru-RU" sz="2800" dirty="0" smtClean="0"/>
          </a:p>
          <a:p>
            <a:pPr>
              <a:spcAft>
                <a:spcPts val="1800"/>
              </a:spcAft>
              <a:buClr>
                <a:srgbClr val="FF6600"/>
              </a:buClr>
            </a:pPr>
            <a:r>
              <a:rPr lang="ru-RU" sz="2800" dirty="0" smtClean="0"/>
              <a:t>Ссылка на альбом с фотографиями </a:t>
            </a:r>
            <a:r>
              <a:rPr lang="en-US" sz="2800" dirty="0"/>
              <a:t>http://</a:t>
            </a:r>
            <a:r>
              <a:rPr lang="en-US" sz="2800" dirty="0" smtClean="0"/>
              <a:t>goo.gl/DtYW9d</a:t>
            </a:r>
            <a:endParaRPr lang="ru-RU" sz="2800" dirty="0" smtClean="0"/>
          </a:p>
        </p:txBody>
      </p:sp>
    </p:spTree>
    <p:extLst>
      <p:ext uri="{BB962C8B-B14F-4D97-AF65-F5344CB8AC3E}">
        <p14:creationId xmlns:p14="http://schemas.microsoft.com/office/powerpoint/2010/main" val="1971273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620688"/>
            <a:ext cx="8640960" cy="2808312"/>
          </a:xfrm>
        </p:spPr>
        <p:txBody>
          <a:bodyPr>
            <a:noAutofit/>
          </a:bodyPr>
          <a:lstStyle/>
          <a:p>
            <a:pPr algn="ctr"/>
            <a:r>
              <a:rPr lang="ru-RU" sz="4200" b="1" spc="-1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ПОРТАТИВНЫЙ АППАРАТНО-ПРОГРАММНЫЙ КОМПЛЕКС НА ПЛАТФОРМЕ </a:t>
            </a:r>
            <a:r>
              <a:rPr lang="en-US" sz="4200" b="1" spc="-1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 </a:t>
            </a:r>
            <a:r>
              <a:rPr lang="ru-RU" sz="4200" b="1" spc="-1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ДЛЯ ПРОВЕДЕНИЯ ИНТЕЛЛЕКТУАЛЬНЫХ ИГР </a:t>
            </a:r>
            <a:endParaRPr lang="en-US" sz="4200" b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7824" y="3789040"/>
            <a:ext cx="3240360" cy="2736304"/>
          </a:xfrm>
        </p:spPr>
        <p:txBody>
          <a:bodyPr>
            <a:noAutofit/>
          </a:bodyPr>
          <a:lstStyle/>
          <a:p>
            <a:pPr>
              <a:buClr>
                <a:srgbClr val="FF6600"/>
              </a:buClr>
            </a:pPr>
            <a:r>
              <a:rPr lang="ru-RU" sz="2800" dirty="0" smtClean="0"/>
              <a:t>Что? Где? Когда?</a:t>
            </a:r>
            <a:endParaRPr lang="en-US" sz="2800" dirty="0" smtClean="0"/>
          </a:p>
          <a:p>
            <a:pPr>
              <a:buClr>
                <a:srgbClr val="FF6600"/>
              </a:buClr>
            </a:pPr>
            <a:r>
              <a:rPr lang="ru-RU" sz="2800" dirty="0" err="1" smtClean="0"/>
              <a:t>Брейн</a:t>
            </a:r>
            <a:r>
              <a:rPr lang="ru-RU" sz="2800" dirty="0" smtClean="0"/>
              <a:t>-ринг</a:t>
            </a:r>
            <a:endParaRPr lang="ru-RU" sz="2800" dirty="0" smtClean="0"/>
          </a:p>
          <a:p>
            <a:pPr>
              <a:buClr>
                <a:srgbClr val="FF6600"/>
              </a:buClr>
            </a:pPr>
            <a:r>
              <a:rPr lang="ru-RU" sz="2800" dirty="0" smtClean="0"/>
              <a:t>Своя игра</a:t>
            </a:r>
          </a:p>
          <a:p>
            <a:pPr>
              <a:buClr>
                <a:srgbClr val="FF6600"/>
              </a:buClr>
            </a:pPr>
            <a:r>
              <a:rPr lang="ru-RU" sz="2800" dirty="0" smtClean="0"/>
              <a:t>Тройки</a:t>
            </a:r>
          </a:p>
          <a:p>
            <a:pPr>
              <a:buClr>
                <a:srgbClr val="FF6600"/>
              </a:buClr>
            </a:pPr>
            <a:r>
              <a:rPr lang="ru-RU" sz="2800" dirty="0" smtClean="0"/>
              <a:t>Эрудит квартет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23662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</p:spPr>
        <p:txBody>
          <a:bodyPr/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Что? Где? Когда?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772816"/>
            <a:ext cx="8928992" cy="4551784"/>
          </a:xfrm>
        </p:spPr>
        <p:txBody>
          <a:bodyPr>
            <a:normAutofit/>
          </a:bodyPr>
          <a:lstStyle/>
          <a:p>
            <a:pPr>
              <a:buClr>
                <a:srgbClr val="FF6600"/>
              </a:buClr>
            </a:pPr>
            <a:r>
              <a:rPr lang="ru-RU" dirty="0" smtClean="0"/>
              <a:t>До 6 человек в команде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60 секунд на обсуждение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Звуковой сигнал за 10 секунд до окончания обсуждения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356992"/>
            <a:ext cx="5461422" cy="30280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494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45840"/>
            <a:ext cx="9144000" cy="710952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Своя игра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916832"/>
            <a:ext cx="8219256" cy="2520280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До 8 игроков/команд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Возможность ответа </a:t>
            </a:r>
            <a:br>
              <a:rPr lang="ru-RU" dirty="0" smtClean="0"/>
            </a:br>
            <a:r>
              <a:rPr lang="ru-RU" dirty="0" smtClean="0"/>
              <a:t>во время чтения вопроса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Блокировка игрока, </a:t>
            </a:r>
            <a:br>
              <a:rPr lang="ru-RU" dirty="0" smtClean="0"/>
            </a:br>
            <a:r>
              <a:rPr lang="ru-RU" dirty="0" smtClean="0"/>
              <a:t>неправильно ответившего </a:t>
            </a:r>
            <a:br>
              <a:rPr lang="ru-RU" dirty="0" smtClean="0"/>
            </a:br>
            <a:r>
              <a:rPr lang="ru-RU" dirty="0" smtClean="0"/>
              <a:t>на вопрос до окончания </a:t>
            </a:r>
            <a:br>
              <a:rPr lang="ru-RU" dirty="0" smtClean="0"/>
            </a:br>
            <a:r>
              <a:rPr lang="ru-RU" dirty="0" smtClean="0"/>
              <a:t>розыгрыша вопроса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Фальстарт отсутствует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276872"/>
            <a:ext cx="4288903" cy="32166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80969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45840"/>
            <a:ext cx="9144000" cy="638944"/>
          </a:xfrm>
        </p:spPr>
        <p:txBody>
          <a:bodyPr>
            <a:noAutofit/>
          </a:bodyPr>
          <a:lstStyle/>
          <a:p>
            <a:pPr algn="ctr"/>
            <a:r>
              <a:rPr lang="ru-RU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Брейн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-ринг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8064" y="1988840"/>
            <a:ext cx="3816424" cy="4389120"/>
          </a:xfrm>
        </p:spPr>
        <p:txBody>
          <a:bodyPr/>
          <a:lstStyle/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До 4 команд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Возможность ответа после полного прочтения вопроса </a:t>
            </a:r>
            <a:br>
              <a:rPr lang="ru-RU" dirty="0" smtClean="0"/>
            </a:br>
            <a:r>
              <a:rPr lang="ru-RU" dirty="0" smtClean="0"/>
              <a:t>и подачи сигнала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86" y="1844824"/>
            <a:ext cx="4770178" cy="2622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Прямоугольник 5"/>
          <p:cNvSpPr/>
          <p:nvPr/>
        </p:nvSpPr>
        <p:spPr>
          <a:xfrm>
            <a:off x="348568" y="4998772"/>
            <a:ext cx="8399896" cy="1526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ct val="20000"/>
              </a:spcBef>
              <a:spcAft>
                <a:spcPts val="1200"/>
              </a:spcAft>
              <a:buClr>
                <a:srgbClr val="FF6600"/>
              </a:buClr>
              <a:buSzPct val="95000"/>
              <a:buFont typeface="Wingdings 2"/>
              <a:buChar char=""/>
            </a:pPr>
            <a:r>
              <a:rPr lang="ru-RU" sz="2600" dirty="0">
                <a:solidFill>
                  <a:prstClr val="white"/>
                </a:solidFill>
              </a:rPr>
              <a:t>Блокировка команды, </a:t>
            </a:r>
            <a:r>
              <a:rPr lang="ru-RU" sz="2600" dirty="0" smtClean="0">
                <a:solidFill>
                  <a:prstClr val="white"/>
                </a:solidFill>
              </a:rPr>
              <a:t>неправильно </a:t>
            </a:r>
            <a:r>
              <a:rPr lang="ru-RU" sz="2600" dirty="0">
                <a:solidFill>
                  <a:prstClr val="white"/>
                </a:solidFill>
              </a:rPr>
              <a:t>ответившей на вопрос до окончания розыгрыша вопроса</a:t>
            </a:r>
          </a:p>
          <a:p>
            <a:pPr marL="274320" lvl="0" indent="-274320">
              <a:spcBef>
                <a:spcPct val="20000"/>
              </a:spcBef>
              <a:spcAft>
                <a:spcPts val="1200"/>
              </a:spcAft>
              <a:buClr>
                <a:srgbClr val="FF6600"/>
              </a:buClr>
              <a:buSzPct val="95000"/>
              <a:buFont typeface="Wingdings 2"/>
              <a:buChar char=""/>
            </a:pPr>
            <a:r>
              <a:rPr lang="ru-RU" sz="2600" dirty="0">
                <a:solidFill>
                  <a:prstClr val="white"/>
                </a:solidFill>
              </a:rPr>
              <a:t>Фальстарт присутствует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3090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00808"/>
            <a:ext cx="9144000" cy="722344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Основные возможности </a:t>
            </a:r>
            <a:b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системы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27568"/>
            <a:ext cx="8229600" cy="3509744"/>
          </a:xfrm>
        </p:spPr>
        <p:txBody>
          <a:bodyPr/>
          <a:lstStyle/>
          <a:p>
            <a:pPr>
              <a:buClr>
                <a:srgbClr val="FF6600"/>
              </a:buClr>
            </a:pPr>
            <a:r>
              <a:rPr lang="ru-RU" dirty="0" smtClean="0"/>
              <a:t>До 5 игроков/команд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Звуковое сопровождение событий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Отображение  цифровой информации на дисплее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Питание от порта </a:t>
            </a:r>
            <a:r>
              <a:rPr lang="en-US" dirty="0" smtClean="0"/>
              <a:t>Mini USB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Питание от аккумуляторов 9-12 вольт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Питание от блока питания 9-12 вольт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Вывод информации через </a:t>
            </a:r>
            <a:r>
              <a:rPr lang="en-US" dirty="0" smtClean="0"/>
              <a:t>Serial Port</a:t>
            </a:r>
            <a:endParaRPr lang="ru-RU" dirty="0" smtClean="0"/>
          </a:p>
          <a:p>
            <a:pPr>
              <a:buClr>
                <a:srgbClr val="FF6600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737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650336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Платформа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326208"/>
            <a:ext cx="2880320" cy="2534840"/>
          </a:xfrm>
        </p:spPr>
      </p:pic>
      <p:sp>
        <p:nvSpPr>
          <p:cNvPr id="4" name="TextBox 3"/>
          <p:cNvSpPr txBox="1"/>
          <p:nvPr/>
        </p:nvSpPr>
        <p:spPr>
          <a:xfrm>
            <a:off x="395536" y="1682805"/>
            <a:ext cx="31683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rgbClr val="FF6600"/>
                </a:solidFill>
              </a:rPr>
              <a:t>Arduino</a:t>
            </a:r>
            <a:r>
              <a:rPr lang="en-US" sz="2800" b="1" dirty="0" smtClean="0"/>
              <a:t> </a:t>
            </a:r>
            <a:r>
              <a:rPr lang="ru-RU" sz="2800" b="1" dirty="0" smtClean="0"/>
              <a:t/>
            </a:r>
            <a:br>
              <a:rPr lang="ru-RU" sz="2800" b="1" dirty="0" smtClean="0"/>
            </a:br>
            <a:r>
              <a:rPr lang="en-US" sz="2800" b="1" dirty="0" smtClean="0"/>
              <a:t>Nano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788024" y="1754813"/>
            <a:ext cx="33843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rgbClr val="FF6600"/>
                </a:solidFill>
              </a:rPr>
              <a:t>Arduino</a:t>
            </a:r>
            <a:r>
              <a:rPr lang="en-US" sz="2800" b="1" dirty="0" smtClean="0"/>
              <a:t> </a:t>
            </a:r>
            <a:r>
              <a:rPr lang="ru-RU" sz="2800" b="1" dirty="0" smtClean="0"/>
              <a:t/>
            </a:r>
            <a:br>
              <a:rPr lang="ru-RU" sz="2800" b="1" dirty="0" smtClean="0"/>
            </a:br>
            <a:r>
              <a:rPr lang="en-US" sz="2800" b="1" dirty="0" smtClean="0"/>
              <a:t>Uno</a:t>
            </a:r>
            <a:endParaRPr lang="en-US" sz="2800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076056" y="1988840"/>
            <a:ext cx="3394720" cy="43891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004048" y="1982868"/>
            <a:ext cx="3394720" cy="43891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527" y="1604243"/>
            <a:ext cx="2746401" cy="2184797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938321"/>
              </p:ext>
            </p:extLst>
          </p:nvPr>
        </p:nvGraphicFramePr>
        <p:xfrm>
          <a:off x="313430" y="3947391"/>
          <a:ext cx="8579050" cy="272196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662297"/>
                <a:gridCol w="4916753"/>
              </a:tblGrid>
              <a:tr h="252124">
                <a:tc>
                  <a:txBody>
                    <a:bodyPr/>
                    <a:lstStyle/>
                    <a:p>
                      <a:r>
                        <a:rPr lang="ru-RU" sz="1400" dirty="0"/>
                        <a:t>Микроконтроллер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ATmega328</a:t>
                      </a:r>
                      <a:endParaRPr lang="en-US" sz="1400" dirty="0"/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ru-RU" sz="1400" dirty="0"/>
                        <a:t>Рабочее напряжение (логическая уровень)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5 В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ru-RU" sz="1400" dirty="0"/>
                        <a:t>Входное напряжение (рекомендуемое)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7-12 В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ru-RU" sz="1400" dirty="0"/>
                        <a:t>Входное напряжение (предельное)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6-20 В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94085">
                <a:tc>
                  <a:txBody>
                    <a:bodyPr/>
                    <a:lstStyle/>
                    <a:p>
                      <a:r>
                        <a:rPr lang="ru-RU" sz="1400" dirty="0"/>
                        <a:t>Цифровые Входы/Выходы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14 (6 из которых могут использоваться как выходы ШИМ)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rgbClr val="0B5293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176110">
                <a:tc>
                  <a:txBody>
                    <a:bodyPr/>
                    <a:lstStyle/>
                    <a:p>
                      <a:r>
                        <a:rPr lang="ru-RU" sz="1400" dirty="0"/>
                        <a:t>Аналоговые входы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8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ru-RU" sz="1400" dirty="0"/>
                        <a:t>Постоянный ток через вход/выход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40 мА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36296">
                <a:tc>
                  <a:txBody>
                    <a:bodyPr/>
                    <a:lstStyle/>
                    <a:p>
                      <a:r>
                        <a:rPr lang="ru-RU" sz="1400" dirty="0" err="1"/>
                        <a:t>Флеш</a:t>
                      </a:r>
                      <a:r>
                        <a:rPr lang="ru-RU" sz="1400" dirty="0"/>
                        <a:t>-память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32 </a:t>
                      </a:r>
                      <a:r>
                        <a:rPr lang="ru-RU" sz="1400" dirty="0"/>
                        <a:t>Кб </a:t>
                      </a:r>
                      <a:r>
                        <a:rPr lang="ru-RU" sz="1400" dirty="0" smtClean="0"/>
                        <a:t>при </a:t>
                      </a:r>
                      <a:r>
                        <a:rPr lang="ru-RU" sz="1400" dirty="0"/>
                        <a:t>этом 2 Кб используются для загрузчика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ru-RU" sz="1400"/>
                        <a:t>ОЗУ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2 Кб</a:t>
                      </a:r>
                      <a:endParaRPr lang="en-US" sz="1400" dirty="0"/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en-US" sz="1400"/>
                        <a:t>EEPROM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1 Кб</a:t>
                      </a:r>
                      <a:endParaRPr lang="en-US" sz="1400" dirty="0"/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176110">
                <a:tc>
                  <a:txBody>
                    <a:bodyPr/>
                    <a:lstStyle/>
                    <a:p>
                      <a:r>
                        <a:rPr lang="ru-RU" sz="1400" dirty="0"/>
                        <a:t>Тактовая частота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16 МГц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407286"/>
              </p:ext>
            </p:extLst>
          </p:nvPr>
        </p:nvGraphicFramePr>
        <p:xfrm>
          <a:off x="323528" y="3573016"/>
          <a:ext cx="8615352" cy="274320"/>
        </p:xfrm>
        <a:graphic>
          <a:graphicData uri="http://schemas.openxmlformats.org/drawingml/2006/table">
            <a:tbl>
              <a:tblPr/>
              <a:tblGrid>
                <a:gridCol w="2350655"/>
                <a:gridCol w="3121953"/>
                <a:gridCol w="3142744"/>
              </a:tblGrid>
              <a:tr h="202312">
                <a:tc>
                  <a:txBody>
                    <a:bodyPr/>
                    <a:lstStyle/>
                    <a:p>
                      <a:r>
                        <a:rPr kumimoji="0"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Размеры</a:t>
                      </a:r>
                    </a:p>
                  </a:txBody>
                  <a:tcPr marL="3600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1.85 </a:t>
                      </a:r>
                      <a:r>
                        <a:rPr kumimoji="0" lang="ru-RU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× </a:t>
                      </a:r>
                      <a:r>
                        <a:rPr kumimoji="0"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4.2 см</a:t>
                      </a:r>
                    </a:p>
                  </a:txBody>
                  <a:tcPr marL="3600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</a:t>
                      </a:r>
                      <a:r>
                        <a:rPr kumimoji="0" lang="ru-RU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kumimoji="0" lang="ru-RU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×</a:t>
                      </a:r>
                      <a:r>
                        <a:rPr kumimoji="0" lang="ru-RU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6</a:t>
                      </a:r>
                      <a:r>
                        <a:rPr kumimoji="0"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ru-RU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 см</a:t>
                      </a:r>
                      <a:endParaRPr kumimoji="0"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9343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52736"/>
            <a:ext cx="9144000" cy="1368152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Функциональная схема устройства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8023585"/>
              </p:ext>
            </p:extLst>
          </p:nvPr>
        </p:nvGraphicFramePr>
        <p:xfrm>
          <a:off x="2123728" y="2348880"/>
          <a:ext cx="5472608" cy="4298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Visio" r:id="rId4" imgW="4193274" imgH="3779190" progId="Visio.Drawing.11">
                  <p:embed/>
                </p:oleObj>
              </mc:Choice>
              <mc:Fallback>
                <p:oleObj name="Visio" r:id="rId4" imgW="4193274" imgH="377919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2348880"/>
                        <a:ext cx="5472608" cy="429887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9952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0648"/>
            <a:ext cx="9144000" cy="650336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Схема подключения устройств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1" t="764" r="4288" b="2882"/>
          <a:stretch/>
        </p:blipFill>
        <p:spPr>
          <a:xfrm>
            <a:off x="539552" y="1124744"/>
            <a:ext cx="8064896" cy="5552215"/>
          </a:xfrm>
        </p:spPr>
      </p:pic>
    </p:spTree>
    <p:extLst>
      <p:ext uri="{BB962C8B-B14F-4D97-AF65-F5344CB8AC3E}">
        <p14:creationId xmlns:p14="http://schemas.microsoft.com/office/powerpoint/2010/main" val="2708974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0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2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3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4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5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6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7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8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3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4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5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6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7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8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9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</TotalTime>
  <Words>345</Words>
  <Application>Microsoft Office PowerPoint</Application>
  <PresentationFormat>Экран (4:3)</PresentationFormat>
  <Paragraphs>96</Paragraphs>
  <Slides>19</Slides>
  <Notes>0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1" baseType="lpstr">
      <vt:lpstr>Flow</vt:lpstr>
      <vt:lpstr>Visio</vt:lpstr>
      <vt:lpstr>Portable Arduino Brain System</vt:lpstr>
      <vt:lpstr>ПОРТАТИВНЫЙ АППАРАТНО-ПРОГРАММНЫЙ КОМПЛЕКС НА ПЛАТФОРМЕ ARDUINO ДЛЯ ПРОВЕДЕНИЯ ИНТЕЛЛЕКТУАЛЬНЫХ ИГР </vt:lpstr>
      <vt:lpstr>Что? Где? Когда?</vt:lpstr>
      <vt:lpstr>Своя игра</vt:lpstr>
      <vt:lpstr>Брейн-ринг</vt:lpstr>
      <vt:lpstr>Основные возможности  системы</vt:lpstr>
      <vt:lpstr>Платформа Arduino</vt:lpstr>
      <vt:lpstr>Функциональная схема устройства</vt:lpstr>
      <vt:lpstr>Схема подключения устройств</vt:lpstr>
      <vt:lpstr>Пульты игроков</vt:lpstr>
      <vt:lpstr>Соединительный кабель</vt:lpstr>
      <vt:lpstr>Схема подавления  дребезга кнопок</vt:lpstr>
      <vt:lpstr>Двухсегментный цифровой дисплей</vt:lpstr>
      <vt:lpstr>Светодиодный индикатор активного игрока</vt:lpstr>
      <vt:lpstr>Альфа-тестирование системы</vt:lpstr>
      <vt:lpstr>Бета-тестирование</vt:lpstr>
      <vt:lpstr>Аппаратное сравнение  с аналогом</vt:lpstr>
      <vt:lpstr>Программное сравнение  с аналогом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Portable Arduino Brain System</dc:title>
  <dc:creator>Ponkratov, Artyom</dc:creator>
  <cp:lastModifiedBy>Вероника</cp:lastModifiedBy>
  <cp:revision>36</cp:revision>
  <dcterms:created xsi:type="dcterms:W3CDTF">2015-03-04T08:58:30Z</dcterms:created>
  <dcterms:modified xsi:type="dcterms:W3CDTF">2015-03-04T23:59:24Z</dcterms:modified>
</cp:coreProperties>
</file>